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61" r:id="rId2"/>
    <p:sldId id="267" r:id="rId3"/>
    <p:sldId id="262" r:id="rId4"/>
    <p:sldId id="266" r:id="rId5"/>
    <p:sldId id="265" r:id="rId6"/>
    <p:sldId id="263" r:id="rId7"/>
    <p:sldId id="264" r:id="rId8"/>
  </p:sldIdLst>
  <p:sldSz cx="13004800" cy="9753600"/>
  <p:notesSz cx="6858000" cy="9144000"/>
  <p:defaultTextStyle>
    <a:lvl1pPr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1pPr>
    <a:lvl2pPr indent="2286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2pPr>
    <a:lvl3pPr indent="4572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3pPr>
    <a:lvl4pPr indent="6858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4pPr>
    <a:lvl5pPr indent="9144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5pPr>
    <a:lvl6pPr indent="11430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6pPr>
    <a:lvl7pPr indent="13716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7pPr>
    <a:lvl8pPr indent="16002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8pPr>
    <a:lvl9pPr indent="1828800" algn="ctr" defTabSz="584200">
      <a:defRPr sz="3200" i="1">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wholeTbl>
    <a:band2H>
      <a:tcTxStyle/>
      <a:tcStyle>
        <a:tcBdr/>
        <a:fill>
          <a:blipFill rotWithShape="1">
            <a:blip xmlns:r="http://schemas.openxmlformats.org/officeDocument/2006/relationships" r:embed="rId1"/>
            <a:srcRect/>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354" y="-66"/>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_rels/tableStyles.x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2" name="Shape 3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858384523"/>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pic>
        <p:nvPicPr>
          <p:cNvPr id="9" name="Chalk_Line_Box_10x7.png"/>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10" name="Shape 10"/>
          <p:cNvSpPr>
            <a:spLocks noGrp="1"/>
          </p:cNvSpPr>
          <p:nvPr>
            <p:ph type="title"/>
          </p:nvPr>
        </p:nvSpPr>
        <p:spPr>
          <a:xfrm>
            <a:off x="901700" y="6934200"/>
            <a:ext cx="11201400" cy="952500"/>
          </a:xfrm>
          <a:prstGeom prst="rect">
            <a:avLst/>
          </a:prstGeom>
        </p:spPr>
        <p:txBody>
          <a:bodyPr anchor="b"/>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Title Text</a:t>
            </a:r>
          </a:p>
        </p:txBody>
      </p:sp>
      <p:sp>
        <p:nvSpPr>
          <p:cNvPr id="11" name="Shape 11"/>
          <p:cNvSpPr>
            <a:spLocks noGrp="1"/>
          </p:cNvSpPr>
          <p:nvPr>
            <p:ph type="body"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lvl="0">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One</a:t>
            </a:r>
          </a:p>
          <a:p>
            <a:pPr lvl="1">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Two</a:t>
            </a:r>
          </a:p>
          <a:p>
            <a:pPr lvl="2">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Three</a:t>
            </a:r>
          </a:p>
          <a:p>
            <a:pPr lvl="3">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Four</a:t>
            </a:r>
          </a:p>
          <a:p>
            <a:pPr lvl="4">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3" name="Shape 13"/>
          <p:cNvSpPr>
            <a:spLocks noGrp="1"/>
          </p:cNvSpPr>
          <p:nvPr>
            <p:ph type="title"/>
          </p:nvPr>
        </p:nvSpPr>
        <p:spPr>
          <a:xfrm>
            <a:off x="901700" y="3898900"/>
            <a:ext cx="11201400" cy="1943100"/>
          </a:xfrm>
          <a:prstGeom prst="rect">
            <a:avLst/>
          </a:prstGeom>
        </p:spPr>
        <p:txBody>
          <a:bodyPr anchor="ctr"/>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5" name="Shape 15"/>
          <p:cNvSpPr>
            <a:spLocks noGrp="1"/>
          </p:cNvSpPr>
          <p:nvPr>
            <p:ph type="title"/>
          </p:nvPr>
        </p:nvSpPr>
        <p:spPr>
          <a:xfrm>
            <a:off x="901700" y="927100"/>
            <a:ext cx="5080000" cy="4102100"/>
          </a:xfrm>
          <a:prstGeom prst="rect">
            <a:avLst/>
          </a:prstGeom>
        </p:spPr>
        <p:txBody>
          <a:bodyPr anchor="b"/>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Title Text</a:t>
            </a:r>
          </a:p>
        </p:txBody>
      </p:sp>
      <p:sp>
        <p:nvSpPr>
          <p:cNvPr id="16" name="Shape 16"/>
          <p:cNvSpPr>
            <a:spLocks noGrp="1"/>
          </p:cNvSpPr>
          <p:nvPr>
            <p:ph type="body"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lvl="0">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One</a:t>
            </a:r>
          </a:p>
          <a:p>
            <a:pPr lvl="1">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Two</a:t>
            </a:r>
          </a:p>
          <a:p>
            <a:pPr lvl="2">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Three</a:t>
            </a:r>
          </a:p>
          <a:p>
            <a:pPr lvl="3">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Four</a:t>
            </a:r>
          </a:p>
          <a:p>
            <a:pPr lvl="4">
              <a:defRPr sz="1800" cap="none" spc="0">
                <a:solidFill>
                  <a:srgbClr val="000000"/>
                </a:solidFill>
                <a:effectLst/>
              </a:defRPr>
            </a:pPr>
            <a:r>
              <a:rPr sz="3600" cap="all" spc="288">
                <a:solidFill>
                  <a:srgbClr val="3E3B39"/>
                </a:solidFill>
                <a:effectLst>
                  <a:outerShdw blurRad="25400" dist="25400" dir="5520000" rotWithShape="0">
                    <a:srgbClr val="FFFFFF">
                      <a:alpha val="71999"/>
                    </a:srgbClr>
                  </a:outerShdw>
                </a:effectLst>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Title Text</a:t>
            </a:r>
          </a:p>
        </p:txBody>
      </p:sp>
      <p:sp>
        <p:nvSpPr>
          <p:cNvPr id="21" name="Shape 21"/>
          <p:cNvSpPr>
            <a:spLocks noGrp="1"/>
          </p:cNvSpPr>
          <p:nvPr>
            <p:ph type="body" idx="1"/>
          </p:nvPr>
        </p:nvSpPr>
        <p:spPr>
          <a:prstGeom prst="rect">
            <a:avLst/>
          </a:prstGeom>
        </p:spPr>
        <p:txBody>
          <a:bodyPr/>
          <a:lstStyle/>
          <a:p>
            <a:pPr lvl="0">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One</a:t>
            </a:r>
          </a:p>
          <a:p>
            <a:pPr lvl="1">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Two</a:t>
            </a:r>
          </a:p>
          <a:p>
            <a:pPr lvl="2">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Three</a:t>
            </a:r>
          </a:p>
          <a:p>
            <a:pPr lvl="3">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Four</a:t>
            </a:r>
          </a:p>
          <a:p>
            <a:pPr lvl="4">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6" name="Shape 26"/>
          <p:cNvSpPr>
            <a:spLocks noGrp="1"/>
          </p:cNvSpPr>
          <p:nvPr>
            <p:ph type="body" idx="1"/>
          </p:nvPr>
        </p:nvSpPr>
        <p:spPr>
          <a:xfrm>
            <a:off x="901700" y="1727200"/>
            <a:ext cx="11201400" cy="6286500"/>
          </a:xfrm>
          <a:prstGeom prst="rect">
            <a:avLst/>
          </a:prstGeom>
        </p:spPr>
        <p:txBody>
          <a:bodyPr/>
          <a:lstStyle/>
          <a:p>
            <a:pPr lvl="0">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One</a:t>
            </a:r>
          </a:p>
          <a:p>
            <a:pPr lvl="1">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Two</a:t>
            </a:r>
          </a:p>
          <a:p>
            <a:pPr lvl="2">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Three</a:t>
            </a:r>
          </a:p>
          <a:p>
            <a:pPr lvl="3">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Four</a:t>
            </a:r>
          </a:p>
          <a:p>
            <a:pPr lvl="4">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stretch>
            <a:fillRect/>
          </a:stretch>
        </a:blipFill>
        <a:effectLst/>
      </p:bgPr>
    </p:bg>
    <p:spTree>
      <p:nvGrpSpPr>
        <p:cNvPr id="1" name=""/>
        <p:cNvGrpSpPr/>
        <p:nvPr/>
      </p:nvGrpSpPr>
      <p:grpSpPr>
        <a:xfrm>
          <a:off x="0" y="0"/>
          <a:ext cx="0" cy="0"/>
          <a:chOff x="0" y="0"/>
          <a:chExt cx="0" cy="0"/>
        </a:xfrm>
      </p:grpSpPr>
      <p:pic>
        <p:nvPicPr>
          <p:cNvPr id="2" name="Chalk_Line_10x7.png"/>
          <p:cNvPicPr/>
          <p:nvPr/>
        </p:nvPicPr>
        <p:blipFill>
          <a:blip r:embed="rId13">
            <a:alphaModFix amt="45000"/>
            <a:extLst/>
          </a:blip>
          <a:stretch>
            <a:fillRect/>
          </a:stretch>
        </p:blipFill>
        <p:spPr>
          <a:xfrm>
            <a:off x="393700" y="355600"/>
            <a:ext cx="12217400" cy="8775700"/>
          </a:xfrm>
          <a:prstGeom prst="rect">
            <a:avLst/>
          </a:prstGeom>
          <a:ln w="12700">
            <a:miter lim="400000"/>
          </a:ln>
        </p:spPr>
      </p:pic>
      <p:sp>
        <p:nvSpPr>
          <p:cNvPr id="3" name="Shape 3"/>
          <p:cNvSpPr>
            <a:spLocks noGrp="1"/>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Title Text</a:t>
            </a:r>
          </a:p>
        </p:txBody>
      </p:sp>
      <p:sp>
        <p:nvSpPr>
          <p:cNvPr id="4" name="Shape 4"/>
          <p:cNvSpPr>
            <a:spLocks noGrp="1"/>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One</a:t>
            </a:r>
          </a:p>
          <a:p>
            <a:pPr lvl="1">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Two</a:t>
            </a:r>
          </a:p>
          <a:p>
            <a:pPr lvl="2">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Three</a:t>
            </a:r>
          </a:p>
          <a:p>
            <a:pPr lvl="3">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Four</a:t>
            </a:r>
          </a:p>
          <a:p>
            <a:pPr lvl="4">
              <a:defRPr sz="1800">
                <a:solidFill>
                  <a:srgbClr val="000000"/>
                </a:solidFill>
                <a:effectLst/>
              </a:defRPr>
            </a:pPr>
            <a:r>
              <a:rPr sz="3600">
                <a:solidFill>
                  <a:srgbClr val="5E524C"/>
                </a:solidFill>
                <a:effectLst>
                  <a:outerShdw blurRad="25400" dist="25400" dir="5520000" rotWithShape="0">
                    <a:srgbClr val="FFFFFF">
                      <a:alpha val="71999"/>
                    </a:srgbClr>
                  </a:outerShdw>
                </a:effectLst>
              </a:rPr>
              <a:t>Body Level Five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 id="2147483660" r:id="rId10"/>
  </p:sldLayoutIdLst>
  <p:transition spd="med"/>
  <p:txStyles>
    <p:titleStyle>
      <a:lvl1pPr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1pPr>
      <a:lvl2pPr indent="2286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2pPr>
      <a:lvl3pPr indent="4572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3pPr>
      <a:lvl4pPr indent="6858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4pPr>
      <a:lvl5pPr indent="9144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5pPr>
      <a:lvl6pPr indent="11430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6pPr>
      <a:lvl7pPr indent="13716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7pPr>
      <a:lvl8pPr indent="16002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8pPr>
      <a:lvl9pPr indent="1828800" defTabSz="584200">
        <a:lnSpc>
          <a:spcPct val="80000"/>
        </a:lnSpc>
        <a:defRPr sz="4800" b="1" cap="all" spc="384">
          <a:solidFill>
            <a:srgbClr val="3E3B39"/>
          </a:solidFill>
          <a:effectLst>
            <a:outerShdw blurRad="25400" dist="25400" dir="5520000" rotWithShape="0">
              <a:srgbClr val="FFFFFF">
                <a:alpha val="72000"/>
              </a:srgbClr>
            </a:outerShdw>
          </a:effectLst>
          <a:latin typeface="+mn-lt"/>
          <a:ea typeface="+mn-ea"/>
          <a:cs typeface="+mn-cs"/>
          <a:sym typeface="Avenir Next"/>
        </a:defRPr>
      </a:lvl9pPr>
    </p:titleStyle>
    <p:bodyStyle>
      <a:lvl1pPr marL="4445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1pPr>
      <a:lvl2pPr marL="8890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2pPr>
      <a:lvl3pPr marL="13335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3pPr>
      <a:lvl4pPr marL="17780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4pPr>
      <a:lvl5pPr marL="22225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5pPr>
      <a:lvl6pPr marL="26670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6pPr>
      <a:lvl7pPr marL="31115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7pPr>
      <a:lvl8pPr marL="35560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8pPr>
      <a:lvl9pPr marL="4000500" indent="-444500" defTabSz="584200">
        <a:spcBef>
          <a:spcPts val="3200"/>
        </a:spcBef>
        <a:buSzPct val="75000"/>
        <a:buChar char="•"/>
        <a:defRPr sz="3600">
          <a:solidFill>
            <a:srgbClr val="5E524C"/>
          </a:solidFill>
          <a:effectLst>
            <a:outerShdw blurRad="25400" dist="25400" dir="5520000" rotWithShape="0">
              <a:srgbClr val="FFFFFF">
                <a:alpha val="71999"/>
              </a:srgbClr>
            </a:outerShdw>
          </a:effectLst>
          <a:latin typeface="Avenir Next Medium"/>
          <a:ea typeface="Avenir Next Medium"/>
          <a:cs typeface="Avenir Next Medium"/>
          <a:sym typeface="Avenir Next Medium"/>
        </a:defRPr>
      </a:lvl9pPr>
    </p:bodyStyle>
    <p:otherStyle>
      <a:lvl1pPr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1pPr>
      <a:lvl2pPr indent="2286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2pPr>
      <a:lvl3pPr indent="4572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3pPr>
      <a:lvl4pPr indent="6858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4pPr>
      <a:lvl5pPr indent="9144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5pPr>
      <a:lvl6pPr indent="11430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6pPr>
      <a:lvl7pPr indent="13716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7pPr>
      <a:lvl8pPr indent="16002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8pPr>
      <a:lvl9pPr indent="1828800" algn="ctr" defTabSz="584200">
        <a:defRPr b="1" cap="all">
          <a:solidFill>
            <a:schemeClr val="tx1"/>
          </a:solidFill>
          <a:effectLst>
            <a:outerShdw blurRad="25400" dist="25400" dir="5520000" rotWithShape="0">
              <a:srgbClr val="FFFFFF">
                <a:alpha val="71999"/>
              </a:srgbClr>
            </a:outerShdw>
          </a:effectLst>
          <a:latin typeface="+mn-lt"/>
          <a:ea typeface="+mn-ea"/>
          <a:cs typeface="+mn-cs"/>
          <a:sym typeface="Avenir N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901700" y="635000"/>
            <a:ext cx="11201400" cy="736600"/>
          </a:xfrm>
          <a:prstGeom prst="rect">
            <a:avLst/>
          </a:prstGeom>
        </p:spPr>
        <p:txBody>
          <a:bodyPr/>
          <a:lstStyle>
            <a:lvl1pPr algn="ctr"/>
          </a:lstStyle>
          <a:p>
            <a:pPr lvl="0">
              <a:defRPr sz="1800" b="0" cap="none" spc="0">
                <a:solidFill>
                  <a:srgbClr val="000000"/>
                </a:solidFill>
                <a:effectLst/>
              </a:defRPr>
            </a:pPr>
            <a:r>
              <a:rPr sz="4800" b="1" cap="all" spc="384">
                <a:solidFill>
                  <a:srgbClr val="3E3B39"/>
                </a:solidFill>
                <a:effectLst>
                  <a:outerShdw blurRad="25400" dist="25400" dir="5520000" rotWithShape="0">
                    <a:srgbClr val="FFFFFF">
                      <a:alpha val="72000"/>
                    </a:srgbClr>
                  </a:outerShdw>
                </a:effectLst>
              </a:rPr>
              <a:t>Governing the Great City</a:t>
            </a:r>
          </a:p>
        </p:txBody>
      </p:sp>
      <p:sp>
        <p:nvSpPr>
          <p:cNvPr id="57" name="Shape 57"/>
          <p:cNvSpPr>
            <a:spLocks noGrp="1"/>
          </p:cNvSpPr>
          <p:nvPr>
            <p:ph type="body" idx="1"/>
          </p:nvPr>
        </p:nvSpPr>
        <p:spPr>
          <a:xfrm>
            <a:off x="558800" y="1295400"/>
            <a:ext cx="11201400" cy="7772400"/>
          </a:xfrm>
          <a:prstGeom prst="rect">
            <a:avLst/>
          </a:prstGeom>
        </p:spPr>
        <p:txBody>
          <a:bodyPr>
            <a:normAutofit lnSpcReduction="10000"/>
          </a:bodyPr>
          <a:lstStyle/>
          <a:p>
            <a:pPr marL="0" lvl="0" indent="0" defTabSz="286258">
              <a:spcBef>
                <a:spcPts val="1700"/>
              </a:spcBef>
              <a:buSzPct val="30000"/>
              <a:buNone/>
              <a:defRPr sz="1800">
                <a:solidFill>
                  <a:srgbClr val="000000"/>
                </a:solidFill>
                <a:effectLst/>
              </a:defRPr>
            </a:pPr>
            <a:r>
              <a:rPr lang="en-US" sz="1800" b="1" i="1" dirty="0" smtClean="0">
                <a:solidFill>
                  <a:srgbClr val="0D0202"/>
                </a:solidFill>
                <a:effectLst/>
              </a:rPr>
              <a:t>	</a:t>
            </a:r>
            <a:r>
              <a:rPr sz="1800" b="1" i="1" dirty="0" smtClean="0">
                <a:solidFill>
                  <a:srgbClr val="0D0202"/>
                </a:solidFill>
                <a:effectLst/>
              </a:rPr>
              <a:t>**</a:t>
            </a:r>
            <a:r>
              <a:rPr sz="2400" b="1" i="1" dirty="0">
                <a:solidFill>
                  <a:srgbClr val="0D0202"/>
                </a:solidFill>
                <a:effectLst/>
              </a:rPr>
              <a:t>The Shame of the Cities**</a:t>
            </a:r>
            <a:r>
              <a:rPr sz="2400" b="1" dirty="0">
                <a:solidFill>
                  <a:srgbClr val="0D0202"/>
                </a:solidFill>
                <a:effectLst/>
              </a:rPr>
              <a:t> - Lincoln Steffens:</a:t>
            </a:r>
          </a:p>
          <a:p>
            <a:pPr marL="435609" lvl="1" indent="-217804" defTabSz="286258">
              <a:spcBef>
                <a:spcPts val="1700"/>
              </a:spcBef>
              <a:buSzPct val="30000"/>
              <a:defRPr sz="1800">
                <a:solidFill>
                  <a:srgbClr val="000000"/>
                </a:solidFill>
                <a:effectLst/>
              </a:defRPr>
            </a:pPr>
            <a:r>
              <a:rPr sz="2400" dirty="0">
                <a:solidFill>
                  <a:srgbClr val="0D0202"/>
                </a:solidFill>
                <a:effectLst/>
              </a:rPr>
              <a:t>Wrote about </a:t>
            </a:r>
            <a:r>
              <a:rPr sz="2400" dirty="0" smtClean="0">
                <a:solidFill>
                  <a:srgbClr val="0D0202"/>
                </a:solidFill>
                <a:effectLst/>
              </a:rPr>
              <a:t>corruption </a:t>
            </a:r>
            <a:r>
              <a:rPr sz="2400" dirty="0">
                <a:solidFill>
                  <a:srgbClr val="0D0202"/>
                </a:solidFill>
                <a:effectLst/>
              </a:rPr>
              <a:t>between </a:t>
            </a:r>
            <a:r>
              <a:rPr sz="2400" dirty="0" smtClean="0">
                <a:solidFill>
                  <a:srgbClr val="0D0202"/>
                </a:solidFill>
                <a:effectLst/>
              </a:rPr>
              <a:t>city </a:t>
            </a:r>
            <a:r>
              <a:rPr sz="2400" dirty="0">
                <a:solidFill>
                  <a:srgbClr val="0D0202"/>
                </a:solidFill>
                <a:effectLst/>
              </a:rPr>
              <a:t>governments and big businesses</a:t>
            </a:r>
            <a:endParaRPr sz="2400" i="1" dirty="0">
              <a:solidFill>
                <a:srgbClr val="0D0202"/>
              </a:solidFill>
              <a:effectLst/>
            </a:endParaRPr>
          </a:p>
          <a:p>
            <a:pPr marL="217804" lvl="0" indent="-217804" defTabSz="286258">
              <a:spcBef>
                <a:spcPts val="1700"/>
              </a:spcBef>
              <a:buSzPct val="30000"/>
              <a:defRPr sz="1800">
                <a:solidFill>
                  <a:srgbClr val="000000"/>
                </a:solidFill>
                <a:effectLst/>
              </a:defRPr>
            </a:pPr>
            <a:r>
              <a:rPr sz="2800" b="1" dirty="0">
                <a:solidFill>
                  <a:srgbClr val="922D00"/>
                </a:solidFill>
                <a:effectLst/>
              </a:rPr>
              <a:t>Urban Machines</a:t>
            </a:r>
          </a:p>
          <a:p>
            <a:pPr marL="435609" lvl="1" indent="-217804" defTabSz="286258">
              <a:spcBef>
                <a:spcPts val="1700"/>
              </a:spcBef>
              <a:buSzPct val="30000"/>
              <a:defRPr sz="1800">
                <a:solidFill>
                  <a:srgbClr val="000000"/>
                </a:solidFill>
                <a:effectLst/>
              </a:defRPr>
            </a:pPr>
            <a:r>
              <a:rPr sz="2800" dirty="0">
                <a:solidFill>
                  <a:srgbClr val="0D0202"/>
                </a:solidFill>
                <a:effectLst/>
              </a:rPr>
              <a:t>Many utilities were provided by private businesses, not the city government </a:t>
            </a:r>
          </a:p>
          <a:p>
            <a:pPr marL="435609" lvl="1" indent="-217804" defTabSz="286258">
              <a:spcBef>
                <a:spcPts val="1700"/>
              </a:spcBef>
              <a:buSzPct val="30000"/>
              <a:defRPr sz="1800">
                <a:solidFill>
                  <a:srgbClr val="000000"/>
                </a:solidFill>
                <a:effectLst/>
              </a:defRPr>
            </a:pPr>
            <a:r>
              <a:rPr sz="2800" dirty="0">
                <a:solidFill>
                  <a:srgbClr val="0D0202"/>
                </a:solidFill>
                <a:effectLst/>
              </a:rPr>
              <a:t>Political Machines: (See video on Tammany Hall in description)</a:t>
            </a:r>
          </a:p>
          <a:p>
            <a:pPr marL="653415" lvl="2" indent="-217804" defTabSz="286258">
              <a:spcBef>
                <a:spcPts val="1700"/>
              </a:spcBef>
              <a:buSzPct val="30000"/>
              <a:defRPr sz="1800">
                <a:solidFill>
                  <a:srgbClr val="000000"/>
                </a:solidFill>
                <a:effectLst/>
              </a:defRPr>
            </a:pPr>
            <a:r>
              <a:rPr sz="2800" dirty="0">
                <a:solidFill>
                  <a:srgbClr val="0D0202"/>
                </a:solidFill>
                <a:effectLst/>
              </a:rPr>
              <a:t>Tammany Hall, NYC</a:t>
            </a:r>
          </a:p>
          <a:p>
            <a:pPr marL="653415" lvl="2" indent="-217804" defTabSz="286258">
              <a:spcBef>
                <a:spcPts val="1700"/>
              </a:spcBef>
              <a:buSzPct val="30000"/>
              <a:defRPr sz="1800">
                <a:solidFill>
                  <a:srgbClr val="000000"/>
                </a:solidFill>
                <a:effectLst/>
              </a:defRPr>
            </a:pPr>
            <a:r>
              <a:rPr sz="2800" dirty="0">
                <a:solidFill>
                  <a:srgbClr val="0D0202"/>
                </a:solidFill>
                <a:effectLst/>
              </a:rPr>
              <a:t>Controlled many aspects of city government</a:t>
            </a:r>
          </a:p>
          <a:p>
            <a:pPr marL="653415" lvl="2" indent="-217804" defTabSz="286258">
              <a:spcBef>
                <a:spcPts val="1700"/>
              </a:spcBef>
              <a:buSzPct val="30000"/>
              <a:defRPr sz="1800">
                <a:solidFill>
                  <a:srgbClr val="000000"/>
                </a:solidFill>
                <a:effectLst/>
              </a:defRPr>
            </a:pPr>
            <a:r>
              <a:rPr sz="2800" dirty="0">
                <a:solidFill>
                  <a:srgbClr val="0D0202"/>
                </a:solidFill>
                <a:effectLst/>
              </a:rPr>
              <a:t>Provided jobs, food, $, etc. to constituents in exchange for votes and support</a:t>
            </a:r>
          </a:p>
          <a:p>
            <a:pPr marL="653415" lvl="2" indent="-217804" defTabSz="286258">
              <a:spcBef>
                <a:spcPts val="1700"/>
              </a:spcBef>
              <a:buSzPct val="30000"/>
              <a:defRPr sz="1800">
                <a:solidFill>
                  <a:srgbClr val="000000"/>
                </a:solidFill>
                <a:effectLst/>
              </a:defRPr>
            </a:pPr>
            <a:r>
              <a:rPr sz="2800" dirty="0">
                <a:solidFill>
                  <a:srgbClr val="0D0202"/>
                </a:solidFill>
                <a:effectLst/>
              </a:rPr>
              <a:t>George Washington </a:t>
            </a:r>
            <a:r>
              <a:rPr sz="2800" dirty="0" err="1" smtClean="0">
                <a:solidFill>
                  <a:srgbClr val="0D0202"/>
                </a:solidFill>
                <a:effectLst/>
              </a:rPr>
              <a:t>Plunk</a:t>
            </a:r>
            <a:r>
              <a:rPr lang="en-US" sz="2800" dirty="0" err="1">
                <a:solidFill>
                  <a:srgbClr val="0D0202"/>
                </a:solidFill>
                <a:effectLst/>
              </a:rPr>
              <a:t>i</a:t>
            </a:r>
            <a:r>
              <a:rPr sz="2800" dirty="0" err="1" smtClean="0">
                <a:solidFill>
                  <a:srgbClr val="0D0202"/>
                </a:solidFill>
                <a:effectLst/>
              </a:rPr>
              <a:t>tt</a:t>
            </a:r>
            <a:r>
              <a:rPr sz="2800" dirty="0" smtClean="0">
                <a:solidFill>
                  <a:srgbClr val="0D0202"/>
                </a:solidFill>
                <a:effectLst/>
              </a:rPr>
              <a:t> </a:t>
            </a:r>
            <a:r>
              <a:rPr sz="2800" dirty="0">
                <a:solidFill>
                  <a:srgbClr val="0D0202"/>
                </a:solidFill>
                <a:effectLst/>
              </a:rPr>
              <a:t>- leader of Tammany Hall, favored “honest graft”</a:t>
            </a:r>
          </a:p>
          <a:p>
            <a:pPr marL="653415" lvl="2" indent="-217804" defTabSz="286258">
              <a:spcBef>
                <a:spcPts val="1700"/>
              </a:spcBef>
              <a:buSzPct val="30000"/>
              <a:defRPr sz="1800">
                <a:solidFill>
                  <a:srgbClr val="000000"/>
                </a:solidFill>
                <a:effectLst/>
              </a:defRPr>
            </a:pPr>
            <a:r>
              <a:rPr sz="2800" dirty="0">
                <a:solidFill>
                  <a:srgbClr val="0D0202"/>
                </a:solidFill>
                <a:effectLst/>
              </a:rPr>
              <a:t>“Boss” Tweed - favored “dishonest graft” - bribery, stole over $200 million, later caught in Cuba due to Thomas Nast</a:t>
            </a:r>
            <a:r>
              <a:rPr sz="2800" dirty="0" smtClean="0">
                <a:solidFill>
                  <a:srgbClr val="0D0202"/>
                </a:solidFill>
                <a:effectLst/>
              </a:rPr>
              <a:t>!</a:t>
            </a:r>
            <a:endParaRPr sz="2800" i="1" dirty="0">
              <a:solidFill>
                <a:srgbClr val="0D0202"/>
              </a:solidFill>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7">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5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5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5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5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5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5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57">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iterate>
                                    <p:tmAbs val="0"/>
                                  </p:iterate>
                                  <p:childTnLst>
                                    <p:set>
                                      <p:cBhvr>
                                        <p:cTn id="44" fill="hold"/>
                                        <p:tgtEl>
                                          <p:spTgt spid="5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Attempts to make the cities better</a:t>
            </a:r>
            <a:endParaRPr lang="en-US" sz="3600" dirty="0"/>
          </a:p>
        </p:txBody>
      </p:sp>
      <p:sp>
        <p:nvSpPr>
          <p:cNvPr id="3" name="Text Placeholder 2"/>
          <p:cNvSpPr>
            <a:spLocks noGrp="1"/>
          </p:cNvSpPr>
          <p:nvPr>
            <p:ph type="body" idx="1"/>
          </p:nvPr>
        </p:nvSpPr>
        <p:spPr>
          <a:xfrm>
            <a:off x="406400" y="2362200"/>
            <a:ext cx="11201400" cy="6667500"/>
          </a:xfrm>
        </p:spPr>
        <p:txBody>
          <a:bodyPr>
            <a:normAutofit fontScale="92500" lnSpcReduction="10000"/>
          </a:bodyPr>
          <a:lstStyle/>
          <a:p>
            <a:r>
              <a:rPr lang="en-US" dirty="0" smtClean="0">
                <a:solidFill>
                  <a:schemeClr val="bg1">
                    <a:lumMod val="50000"/>
                  </a:schemeClr>
                </a:solidFill>
                <a:effectLst/>
              </a:rPr>
              <a:t>Some </a:t>
            </a:r>
            <a:r>
              <a:rPr lang="en-US" dirty="0">
                <a:solidFill>
                  <a:schemeClr val="bg1">
                    <a:lumMod val="50000"/>
                  </a:schemeClr>
                </a:solidFill>
                <a:effectLst/>
              </a:rPr>
              <a:t>mayors (Quincy in Boston) began to build public pools, gyms, playgrounds etc. </a:t>
            </a:r>
          </a:p>
          <a:p>
            <a:r>
              <a:rPr lang="en-US" dirty="0">
                <a:solidFill>
                  <a:schemeClr val="bg1">
                    <a:lumMod val="50000"/>
                  </a:schemeClr>
                </a:solidFill>
                <a:effectLst/>
              </a:rPr>
              <a:t>Also fought to lower fares on </a:t>
            </a:r>
            <a:r>
              <a:rPr lang="en-US" dirty="0" smtClean="0">
                <a:solidFill>
                  <a:schemeClr val="bg1">
                    <a:lumMod val="50000"/>
                  </a:schemeClr>
                </a:solidFill>
                <a:effectLst/>
              </a:rPr>
              <a:t>streetcars</a:t>
            </a:r>
          </a:p>
          <a:p>
            <a:r>
              <a:rPr lang="en-US" dirty="0" smtClean="0">
                <a:solidFill>
                  <a:schemeClr val="bg1">
                    <a:lumMod val="50000"/>
                  </a:schemeClr>
                </a:solidFill>
                <a:effectLst/>
              </a:rPr>
              <a:t>Tom Johnson of Cleveland pushed for the city to own the utility companies </a:t>
            </a:r>
          </a:p>
          <a:p>
            <a:r>
              <a:rPr lang="en-US" dirty="0" smtClean="0">
                <a:solidFill>
                  <a:schemeClr val="bg1">
                    <a:lumMod val="50000"/>
                  </a:schemeClr>
                </a:solidFill>
                <a:effectLst/>
              </a:rPr>
              <a:t>Hazen </a:t>
            </a:r>
            <a:r>
              <a:rPr lang="en-US" dirty="0" err="1" smtClean="0">
                <a:solidFill>
                  <a:schemeClr val="bg1">
                    <a:lumMod val="50000"/>
                  </a:schemeClr>
                </a:solidFill>
                <a:effectLst/>
              </a:rPr>
              <a:t>Pingree</a:t>
            </a:r>
            <a:r>
              <a:rPr lang="en-US" dirty="0" smtClean="0">
                <a:solidFill>
                  <a:schemeClr val="bg1">
                    <a:lumMod val="50000"/>
                  </a:schemeClr>
                </a:solidFill>
                <a:effectLst/>
              </a:rPr>
              <a:t> of Detroit worked to get better streets and public transportation in his city.</a:t>
            </a:r>
          </a:p>
          <a:p>
            <a:r>
              <a:rPr lang="en-US" dirty="0" smtClean="0">
                <a:solidFill>
                  <a:schemeClr val="bg1">
                    <a:lumMod val="50000"/>
                  </a:schemeClr>
                </a:solidFill>
                <a:effectLst/>
              </a:rPr>
              <a:t>The 1900 hurricane that wiped out Galveston led to a new form of city government called  the “commission system” – which was more tailored to electing experts to help oversee the rebuilding of the city.</a:t>
            </a:r>
          </a:p>
          <a:p>
            <a:endParaRPr lang="en-US" dirty="0">
              <a:effectLst/>
            </a:endParaRPr>
          </a:p>
          <a:p>
            <a:endParaRPr lang="en-US" dirty="0"/>
          </a:p>
        </p:txBody>
      </p:sp>
    </p:spTree>
    <p:extLst>
      <p:ext uri="{BB962C8B-B14F-4D97-AF65-F5344CB8AC3E}">
        <p14:creationId xmlns:p14="http://schemas.microsoft.com/office/powerpoint/2010/main" val="739606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a:spLocks noGrp="1"/>
          </p:cNvSpPr>
          <p:nvPr>
            <p:ph type="title"/>
          </p:nvPr>
        </p:nvSpPr>
        <p:spPr>
          <a:xfrm>
            <a:off x="901700" y="635000"/>
            <a:ext cx="11201400" cy="812800"/>
          </a:xfrm>
          <a:prstGeom prst="rect">
            <a:avLst/>
          </a:prstGeom>
        </p:spPr>
        <p:txBody>
          <a:bodyPr>
            <a:noAutofit/>
          </a:bodyPr>
          <a:lstStyle>
            <a:lvl1pPr algn="ctr"/>
          </a:lstStyle>
          <a:p>
            <a:pPr lvl="0">
              <a:defRPr sz="1800" b="0" cap="none" spc="0">
                <a:solidFill>
                  <a:srgbClr val="000000"/>
                </a:solidFill>
                <a:effectLst/>
              </a:defRPr>
            </a:pPr>
            <a:r>
              <a:rPr lang="en-US" sz="3200" b="1" cap="all" spc="384" dirty="0" smtClean="0">
                <a:solidFill>
                  <a:srgbClr val="3E3B39"/>
                </a:solidFill>
                <a:effectLst>
                  <a:outerShdw blurRad="25400" dist="25400" dir="5520000" rotWithShape="0">
                    <a:srgbClr val="FFFFFF">
                      <a:alpha val="72000"/>
                    </a:srgbClr>
                  </a:outerShdw>
                </a:effectLst>
              </a:rPr>
              <a:t>Jacob Riis – How the Other half Lives</a:t>
            </a:r>
            <a:endParaRPr sz="3200" b="1" cap="all" spc="384" dirty="0">
              <a:solidFill>
                <a:srgbClr val="3E3B39"/>
              </a:solidFill>
              <a:effectLst>
                <a:outerShdw blurRad="25400" dist="25400" dir="5520000" rotWithShape="0">
                  <a:srgbClr val="FFFFFF">
                    <a:alpha val="72000"/>
                  </a:srgbClr>
                </a:outerShdw>
              </a:effectLst>
            </a:endParaRPr>
          </a:p>
        </p:txBody>
      </p:sp>
      <p:sp>
        <p:nvSpPr>
          <p:cNvPr id="63" name="Shape 63"/>
          <p:cNvSpPr>
            <a:spLocks noGrp="1"/>
          </p:cNvSpPr>
          <p:nvPr>
            <p:ph type="body" idx="1"/>
          </p:nvPr>
        </p:nvSpPr>
        <p:spPr>
          <a:xfrm>
            <a:off x="901700" y="1219200"/>
            <a:ext cx="11201400" cy="7656513"/>
          </a:xfrm>
          <a:prstGeom prst="rect">
            <a:avLst/>
          </a:prstGeom>
        </p:spPr>
        <p:txBody>
          <a:bodyPr>
            <a:normAutofit fontScale="25000" lnSpcReduction="20000"/>
          </a:bodyPr>
          <a:lstStyle/>
          <a:p>
            <a:pPr marL="462279" lvl="1" indent="-231139" defTabSz="303783">
              <a:spcBef>
                <a:spcPts val="1800"/>
              </a:spcBef>
              <a:buSzPct val="30000"/>
              <a:defRPr sz="1800">
                <a:solidFill>
                  <a:srgbClr val="000000"/>
                </a:solidFill>
                <a:effectLst/>
              </a:defRPr>
            </a:pPr>
            <a:endParaRPr lang="en-US" sz="3800" i="1" dirty="0" smtClean="0">
              <a:solidFill>
                <a:srgbClr val="0D0202"/>
              </a:solidFill>
              <a:effectLst/>
            </a:endParaRPr>
          </a:p>
          <a:p>
            <a:pPr marL="462279" lvl="1" indent="-231139" defTabSz="303783">
              <a:spcBef>
                <a:spcPts val="1800"/>
              </a:spcBef>
              <a:buSzPct val="30000"/>
              <a:defRPr sz="1800">
                <a:solidFill>
                  <a:srgbClr val="000000"/>
                </a:solidFill>
                <a:effectLst/>
              </a:defRPr>
            </a:pPr>
            <a:endParaRPr lang="en-US" sz="3800" i="1" dirty="0">
              <a:solidFill>
                <a:srgbClr val="0D0202"/>
              </a:solidFill>
              <a:effectLst/>
            </a:endParaRPr>
          </a:p>
          <a:p>
            <a:pPr marL="462279" lvl="1" indent="-231139" defTabSz="303783">
              <a:spcBef>
                <a:spcPts val="1800"/>
              </a:spcBef>
              <a:buSzPct val="30000"/>
              <a:defRPr sz="1800">
                <a:solidFill>
                  <a:srgbClr val="000000"/>
                </a:solidFill>
                <a:effectLst/>
              </a:defRPr>
            </a:pPr>
            <a:r>
              <a:rPr lang="en-US" sz="11200" b="1" i="1" dirty="0" smtClean="0">
                <a:solidFill>
                  <a:schemeClr val="bg1">
                    <a:lumMod val="50000"/>
                  </a:schemeClr>
                </a:solidFill>
                <a:effectLst/>
                <a:latin typeface="Times New Roman" pitchFamily="18" charset="0"/>
                <a:cs typeface="Times New Roman" pitchFamily="18" charset="0"/>
              </a:rPr>
              <a:t>Long ago it was said that “one half of the world does not know how the other half lives.”  It did not know because it did not care. The half that was on top cared little for the struggles, and less for the fate of those who were underneath, so long as it was able to hold them there and keep its own seat. There came a time when the discomfort and crowding below were so great, and the consequent upheavals so violent, that it was no longer an easy thing to do, and then the upper half fell to inquiring what was the matter. Information on the subject has been accumulating rapidly since, and the whole world has had its hands full answering for its old ignorance.</a:t>
            </a:r>
          </a:p>
          <a:p>
            <a:pPr fontAlgn="base"/>
            <a:r>
              <a:rPr lang="en-US" sz="11200" b="1" i="1" dirty="0" smtClean="0">
                <a:solidFill>
                  <a:schemeClr val="bg1">
                    <a:lumMod val="50000"/>
                  </a:schemeClr>
                </a:solidFill>
                <a:effectLst/>
                <a:latin typeface="Times New Roman" pitchFamily="18" charset="0"/>
                <a:cs typeface="Times New Roman" pitchFamily="18" charset="0"/>
              </a:rPr>
              <a:t>In New York … the boundary line of the Other Half lies through the tenements. … To-day three-fourths of its people live in the tenements, and the nineteenth century drift of the population to the cities is sending ever-increasing multitudes to crowd them. The fifteen thousand tenant houses that were the despair of the sanitarian in the past generation have swelled into thirty-seven thousand, and more than twelve hundred thousand persons call them home.</a:t>
            </a:r>
          </a:p>
          <a:p>
            <a:pPr marL="693419" lvl="2" indent="-231139" defTabSz="303783">
              <a:spcBef>
                <a:spcPts val="1800"/>
              </a:spcBef>
              <a:buSzPct val="30000"/>
              <a:defRPr sz="1800">
                <a:solidFill>
                  <a:srgbClr val="000000"/>
                </a:solidFill>
                <a:effectLst/>
              </a:defRPr>
            </a:pPr>
            <a:endParaRPr lang="en-US" sz="2000" dirty="0">
              <a:solidFill>
                <a:srgbClr val="0D0202"/>
              </a:solidFill>
              <a:effectLst/>
            </a:endParaRPr>
          </a:p>
          <a:p>
            <a:pPr marL="693419" lvl="2" indent="-231139" defTabSz="303783">
              <a:spcBef>
                <a:spcPts val="1800"/>
              </a:spcBef>
              <a:buSzPct val="30000"/>
              <a:defRPr sz="1800">
                <a:solidFill>
                  <a:srgbClr val="000000"/>
                </a:solidFill>
                <a:effectLst/>
              </a:defRPr>
            </a:pPr>
            <a:endParaRPr lang="en-US" sz="2000" dirty="0" smtClean="0">
              <a:solidFill>
                <a:srgbClr val="0D0202"/>
              </a:solidFill>
              <a:effectLst/>
            </a:endParaRPr>
          </a:p>
          <a:p>
            <a:pPr marL="693419" lvl="2" indent="-231139" defTabSz="303783">
              <a:spcBef>
                <a:spcPts val="1800"/>
              </a:spcBef>
              <a:buSzPct val="30000"/>
              <a:defRPr sz="1800">
                <a:solidFill>
                  <a:srgbClr val="000000"/>
                </a:solidFill>
                <a:effectLst/>
              </a:defRPr>
            </a:pPr>
            <a:endParaRPr lang="en-US" sz="2000" dirty="0">
              <a:solidFill>
                <a:srgbClr val="0D0202"/>
              </a:solidFill>
              <a:effectLst/>
            </a:endParaRPr>
          </a:p>
          <a:p>
            <a:pPr marL="693419" lvl="2" indent="-231139" defTabSz="303783">
              <a:spcBef>
                <a:spcPts val="1800"/>
              </a:spcBef>
              <a:buSzPct val="30000"/>
              <a:defRPr sz="1800">
                <a:solidFill>
                  <a:srgbClr val="000000"/>
                </a:solidFill>
                <a:effectLst/>
              </a:defRPr>
            </a:pPr>
            <a:endParaRPr sz="2000" dirty="0">
              <a:solidFill>
                <a:srgbClr val="0D0202"/>
              </a:solidFill>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63">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Other Half Lives</a:t>
            </a:r>
            <a:endParaRPr lang="en-US" dirty="0"/>
          </a:p>
        </p:txBody>
      </p:sp>
      <p:sp>
        <p:nvSpPr>
          <p:cNvPr id="3" name="Text Placeholder 2"/>
          <p:cNvSpPr>
            <a:spLocks noGrp="1"/>
          </p:cNvSpPr>
          <p:nvPr>
            <p:ph type="body"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65" y="1447800"/>
            <a:ext cx="6705600" cy="513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5161208"/>
            <a:ext cx="6372225" cy="430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22360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up the Cities</a:t>
            </a:r>
            <a:endParaRPr lang="en-US" dirty="0"/>
          </a:p>
        </p:txBody>
      </p:sp>
      <p:sp>
        <p:nvSpPr>
          <p:cNvPr id="3" name="Text Placeholder 2"/>
          <p:cNvSpPr>
            <a:spLocks noGrp="1"/>
          </p:cNvSpPr>
          <p:nvPr>
            <p:ph type="body" idx="1"/>
          </p:nvPr>
        </p:nvSpPr>
        <p:spPr>
          <a:xfrm>
            <a:off x="330200" y="1752600"/>
            <a:ext cx="11201400" cy="7467600"/>
          </a:xfrm>
        </p:spPr>
        <p:txBody>
          <a:bodyPr>
            <a:normAutofit fontScale="92500" lnSpcReduction="20000"/>
          </a:bodyPr>
          <a:lstStyle/>
          <a:p>
            <a:pPr lvl="1"/>
            <a:r>
              <a:rPr lang="en-US" b="1" dirty="0" smtClean="0">
                <a:solidFill>
                  <a:schemeClr val="bg1">
                    <a:lumMod val="50000"/>
                  </a:schemeClr>
                </a:solidFill>
                <a:effectLst/>
              </a:rPr>
              <a:t>Disease </a:t>
            </a:r>
            <a:r>
              <a:rPr lang="en-US" b="1" dirty="0">
                <a:solidFill>
                  <a:schemeClr val="bg1">
                    <a:lumMod val="50000"/>
                  </a:schemeClr>
                </a:solidFill>
                <a:effectLst/>
              </a:rPr>
              <a:t>spread through cities quickly - cholera, typhoid fever - led to a clean-water initiative</a:t>
            </a:r>
          </a:p>
          <a:p>
            <a:pPr lvl="1"/>
            <a:r>
              <a:rPr lang="en-US" b="1" dirty="0">
                <a:solidFill>
                  <a:schemeClr val="bg1">
                    <a:lumMod val="50000"/>
                  </a:schemeClr>
                </a:solidFill>
                <a:effectLst/>
              </a:rPr>
              <a:t>New sewage and drainage systems were established in large cities</a:t>
            </a:r>
          </a:p>
          <a:p>
            <a:pPr lvl="1"/>
            <a:r>
              <a:rPr lang="en-US" b="1" dirty="0">
                <a:solidFill>
                  <a:schemeClr val="bg1">
                    <a:lumMod val="50000"/>
                  </a:schemeClr>
                </a:solidFill>
                <a:effectLst/>
              </a:rPr>
              <a:t>“City Beautiful” movement - sought to increase and improve the number of park spaces</a:t>
            </a:r>
          </a:p>
          <a:p>
            <a:pPr lvl="1"/>
            <a:r>
              <a:rPr lang="en-US" b="1" dirty="0">
                <a:solidFill>
                  <a:schemeClr val="bg1">
                    <a:lumMod val="50000"/>
                  </a:schemeClr>
                </a:solidFill>
                <a:effectLst/>
              </a:rPr>
              <a:t>Closing Red Light Districts</a:t>
            </a:r>
          </a:p>
          <a:p>
            <a:pPr lvl="2"/>
            <a:r>
              <a:rPr lang="en-US" b="1" dirty="0">
                <a:solidFill>
                  <a:schemeClr val="bg1">
                    <a:lumMod val="50000"/>
                  </a:schemeClr>
                </a:solidFill>
                <a:effectLst/>
              </a:rPr>
              <a:t>Reasons that women entered prostitution:</a:t>
            </a:r>
          </a:p>
          <a:p>
            <a:pPr lvl="2"/>
            <a:r>
              <a:rPr lang="en-US" b="1" dirty="0">
                <a:solidFill>
                  <a:schemeClr val="bg1">
                    <a:lumMod val="50000"/>
                  </a:schemeClr>
                </a:solidFill>
                <a:effectLst/>
              </a:rPr>
              <a:t>Low paying jobs, hard economic times, abuse, etc. </a:t>
            </a:r>
          </a:p>
          <a:p>
            <a:pPr lvl="2"/>
            <a:r>
              <a:rPr lang="en-US" b="1" dirty="0">
                <a:solidFill>
                  <a:schemeClr val="bg1">
                    <a:lumMod val="50000"/>
                  </a:schemeClr>
                </a:solidFill>
                <a:effectLst/>
              </a:rPr>
              <a:t>Mann Act - made it illegal to transport prostitutes across state lines</a:t>
            </a:r>
          </a:p>
        </p:txBody>
      </p:sp>
    </p:spTree>
    <p:extLst>
      <p:ext uri="{BB962C8B-B14F-4D97-AF65-F5344CB8AC3E}">
        <p14:creationId xmlns:p14="http://schemas.microsoft.com/office/powerpoint/2010/main" val="16798409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p:cNvSpPr>
          <p:nvPr>
            <p:ph type="title"/>
          </p:nvPr>
        </p:nvSpPr>
        <p:spPr>
          <a:xfrm>
            <a:off x="901700" y="635000"/>
            <a:ext cx="11201400" cy="889000"/>
          </a:xfrm>
          <a:prstGeom prst="rect">
            <a:avLst/>
          </a:prstGeom>
        </p:spPr>
        <p:txBody>
          <a:bodyPr/>
          <a:lstStyle>
            <a:lvl1pPr algn="ctr"/>
          </a:lstStyle>
          <a:p>
            <a:pPr lvl="0">
              <a:defRPr sz="1800" b="0" cap="none" spc="0">
                <a:solidFill>
                  <a:srgbClr val="000000"/>
                </a:solidFill>
                <a:effectLst/>
              </a:defRPr>
            </a:pPr>
            <a:r>
              <a:rPr sz="4800" b="1" cap="all" spc="384" dirty="0" smtClean="0">
                <a:solidFill>
                  <a:srgbClr val="3E3B39"/>
                </a:solidFill>
                <a:effectLst>
                  <a:outerShdw blurRad="25400" dist="25400" dir="5520000" rotWithShape="0">
                    <a:srgbClr val="FFFFFF">
                      <a:alpha val="72000"/>
                    </a:srgbClr>
                  </a:outerShdw>
                </a:effectLst>
              </a:rPr>
              <a:t>Progressive </a:t>
            </a:r>
            <a:r>
              <a:rPr sz="4800" b="1" cap="all" spc="384" dirty="0">
                <a:solidFill>
                  <a:srgbClr val="3E3B39"/>
                </a:solidFill>
                <a:effectLst>
                  <a:outerShdw blurRad="25400" dist="25400" dir="5520000" rotWithShape="0">
                    <a:srgbClr val="FFFFFF">
                      <a:alpha val="72000"/>
                    </a:srgbClr>
                  </a:outerShdw>
                </a:effectLst>
              </a:rPr>
              <a:t>Reform</a:t>
            </a:r>
          </a:p>
        </p:txBody>
      </p:sp>
      <p:sp>
        <p:nvSpPr>
          <p:cNvPr id="68" name="Shape 68"/>
          <p:cNvSpPr>
            <a:spLocks noGrp="1"/>
          </p:cNvSpPr>
          <p:nvPr>
            <p:ph type="body" idx="1"/>
          </p:nvPr>
        </p:nvSpPr>
        <p:spPr>
          <a:xfrm>
            <a:off x="863600" y="1447800"/>
            <a:ext cx="11201400" cy="6882310"/>
          </a:xfrm>
          <a:prstGeom prst="rect">
            <a:avLst/>
          </a:prstGeom>
        </p:spPr>
        <p:txBody>
          <a:bodyPr>
            <a:normAutofit/>
          </a:bodyPr>
          <a:lstStyle/>
          <a:p>
            <a:pPr marL="328929" lvl="0" indent="-328929" defTabSz="432308">
              <a:spcBef>
                <a:spcPts val="2600"/>
              </a:spcBef>
              <a:buSzPct val="30000"/>
              <a:defRPr sz="1800">
                <a:solidFill>
                  <a:srgbClr val="000000"/>
                </a:solidFill>
                <a:effectLst/>
              </a:defRPr>
            </a:pPr>
            <a:r>
              <a:rPr sz="3200" dirty="0">
                <a:solidFill>
                  <a:srgbClr val="922D00"/>
                </a:solidFill>
                <a:effectLst/>
              </a:rPr>
              <a:t>The Movement for Social Settlements</a:t>
            </a:r>
          </a:p>
          <a:p>
            <a:pPr marL="657859" lvl="1" indent="-328929" defTabSz="432308">
              <a:spcBef>
                <a:spcPts val="2600"/>
              </a:spcBef>
              <a:buSzPct val="30000"/>
              <a:defRPr sz="1800">
                <a:solidFill>
                  <a:srgbClr val="000000"/>
                </a:solidFill>
                <a:effectLst/>
              </a:defRPr>
            </a:pPr>
            <a:r>
              <a:rPr sz="2800" dirty="0">
                <a:solidFill>
                  <a:srgbClr val="0D0202"/>
                </a:solidFill>
                <a:effectLst/>
              </a:rPr>
              <a:t>Hull House - Jane Addams, Chicago, IL, 1889</a:t>
            </a:r>
          </a:p>
          <a:p>
            <a:pPr marL="986790" lvl="2" indent="-328929" defTabSz="432308">
              <a:spcBef>
                <a:spcPts val="2600"/>
              </a:spcBef>
              <a:buSzPct val="30000"/>
              <a:defRPr sz="1800">
                <a:solidFill>
                  <a:srgbClr val="000000"/>
                </a:solidFill>
                <a:effectLst/>
              </a:defRPr>
            </a:pPr>
            <a:r>
              <a:rPr sz="2800" dirty="0">
                <a:solidFill>
                  <a:srgbClr val="0D0202"/>
                </a:solidFill>
                <a:effectLst/>
              </a:rPr>
              <a:t>Helped poor women, immigrants, and children adjust to city life</a:t>
            </a:r>
          </a:p>
          <a:p>
            <a:pPr marL="986790" lvl="2" indent="-328929" defTabSz="432308">
              <a:spcBef>
                <a:spcPts val="2600"/>
              </a:spcBef>
              <a:buSzPct val="30000"/>
              <a:defRPr sz="1800">
                <a:solidFill>
                  <a:srgbClr val="000000"/>
                </a:solidFill>
                <a:effectLst/>
              </a:defRPr>
            </a:pPr>
            <a:r>
              <a:rPr sz="2800" dirty="0">
                <a:solidFill>
                  <a:srgbClr val="0D0202"/>
                </a:solidFill>
                <a:effectLst/>
              </a:rPr>
              <a:t>Provided a bathhouse, day care, etc.</a:t>
            </a:r>
          </a:p>
          <a:p>
            <a:pPr marL="1315719" lvl="3" indent="-328929" defTabSz="432308">
              <a:spcBef>
                <a:spcPts val="2600"/>
              </a:spcBef>
              <a:buSzPct val="30000"/>
              <a:defRPr sz="1800">
                <a:solidFill>
                  <a:srgbClr val="000000"/>
                </a:solidFill>
                <a:effectLst/>
              </a:defRPr>
            </a:pPr>
            <a:r>
              <a:rPr sz="2800" dirty="0" smtClean="0">
                <a:solidFill>
                  <a:srgbClr val="0D0202"/>
                </a:solidFill>
                <a:effectLst/>
              </a:rPr>
              <a:t>Became </a:t>
            </a:r>
            <a:r>
              <a:rPr sz="2800" dirty="0">
                <a:solidFill>
                  <a:srgbClr val="0D0202"/>
                </a:solidFill>
                <a:effectLst/>
              </a:rPr>
              <a:t>instrumental in social </a:t>
            </a:r>
            <a:r>
              <a:rPr sz="2800" dirty="0" smtClean="0">
                <a:solidFill>
                  <a:srgbClr val="0D0202"/>
                </a:solidFill>
                <a:effectLst/>
              </a:rPr>
              <a:t>work</a:t>
            </a:r>
            <a:r>
              <a:rPr lang="en-US" sz="2800" dirty="0" smtClean="0">
                <a:solidFill>
                  <a:srgbClr val="0D0202"/>
                </a:solidFill>
                <a:effectLst/>
              </a:rPr>
              <a:t> movement</a:t>
            </a:r>
          </a:p>
          <a:p>
            <a:pPr marL="635000" lvl="3" indent="-298450" defTabSz="432308">
              <a:spcBef>
                <a:spcPts val="2600"/>
              </a:spcBef>
              <a:buSzPct val="30000"/>
              <a:defRPr sz="1800">
                <a:solidFill>
                  <a:srgbClr val="000000"/>
                </a:solidFill>
                <a:effectLst/>
              </a:defRPr>
            </a:pPr>
            <a:r>
              <a:rPr lang="en-US" sz="2800" dirty="0" smtClean="0">
                <a:solidFill>
                  <a:srgbClr val="0D0202"/>
                </a:solidFill>
                <a:effectLst/>
              </a:rPr>
              <a:t>Florence Kelley opened a pediatric clinic at Hull House</a:t>
            </a:r>
          </a:p>
          <a:p>
            <a:pPr marL="635000" lvl="3" indent="-298450" defTabSz="432308">
              <a:spcBef>
                <a:spcPts val="2600"/>
              </a:spcBef>
              <a:buSzPct val="30000"/>
              <a:defRPr sz="1800">
                <a:solidFill>
                  <a:srgbClr val="000000"/>
                </a:solidFill>
                <a:effectLst/>
              </a:defRPr>
            </a:pPr>
            <a:r>
              <a:rPr lang="en-US" sz="2800" dirty="0" smtClean="0">
                <a:solidFill>
                  <a:srgbClr val="0D0202"/>
                </a:solidFill>
                <a:effectLst/>
              </a:rPr>
              <a:t>Julia Lathrop – proposed creating a separate juvenile court system</a:t>
            </a:r>
            <a:endParaRPr sz="2800" dirty="0">
              <a:solidFill>
                <a:srgbClr val="0D0202"/>
              </a:solidFill>
              <a:effectLst/>
            </a:endParaRPr>
          </a:p>
          <a:p>
            <a:pPr marL="657859" lvl="1" indent="-328929" defTabSz="432308">
              <a:spcBef>
                <a:spcPts val="2600"/>
              </a:spcBef>
              <a:buSzPct val="30000"/>
              <a:defRPr sz="1800">
                <a:solidFill>
                  <a:srgbClr val="000000"/>
                </a:solidFill>
                <a:effectLst/>
              </a:defRPr>
            </a:pPr>
            <a:r>
              <a:rPr sz="2800" dirty="0">
                <a:solidFill>
                  <a:srgbClr val="0D0202"/>
                </a:solidFill>
                <a:effectLst/>
              </a:rPr>
              <a:t>Margaret </a:t>
            </a:r>
            <a:r>
              <a:rPr sz="2800" dirty="0" smtClean="0">
                <a:solidFill>
                  <a:srgbClr val="0D0202"/>
                </a:solidFill>
                <a:effectLst/>
              </a:rPr>
              <a:t>Sanger</a:t>
            </a:r>
            <a:r>
              <a:rPr lang="en-US" sz="2800" dirty="0" smtClean="0">
                <a:solidFill>
                  <a:srgbClr val="0D0202"/>
                </a:solidFill>
                <a:effectLst/>
              </a:rPr>
              <a:t> - </a:t>
            </a:r>
            <a:r>
              <a:rPr sz="2800" dirty="0" smtClean="0">
                <a:solidFill>
                  <a:srgbClr val="0D0202"/>
                </a:solidFill>
                <a:effectLst/>
              </a:rPr>
              <a:t>Advocated </a:t>
            </a:r>
            <a:r>
              <a:rPr lang="en-US" sz="2800" dirty="0" smtClean="0">
                <a:solidFill>
                  <a:srgbClr val="0D0202"/>
                </a:solidFill>
                <a:effectLst/>
              </a:rPr>
              <a:t>for </a:t>
            </a:r>
            <a:r>
              <a:rPr sz="2800" dirty="0" smtClean="0">
                <a:solidFill>
                  <a:srgbClr val="0D0202"/>
                </a:solidFill>
                <a:effectLst/>
              </a:rPr>
              <a:t>birth </a:t>
            </a:r>
            <a:r>
              <a:rPr sz="2800" dirty="0">
                <a:solidFill>
                  <a:srgbClr val="0D0202"/>
                </a:solidFill>
                <a:effectLst/>
              </a:rPr>
              <a:t>control </a:t>
            </a:r>
            <a:r>
              <a:rPr sz="2800" dirty="0" smtClean="0">
                <a:solidFill>
                  <a:srgbClr val="0D0202"/>
                </a:solidFill>
                <a:effectLst/>
              </a:rPr>
              <a:t>(</a:t>
            </a:r>
            <a:r>
              <a:rPr lang="en-US" sz="2800" dirty="0" smtClean="0">
                <a:solidFill>
                  <a:srgbClr val="0D0202"/>
                </a:solidFill>
                <a:effectLst/>
              </a:rPr>
              <a:t>which was </a:t>
            </a:r>
            <a:r>
              <a:rPr sz="2800" dirty="0" smtClean="0">
                <a:solidFill>
                  <a:srgbClr val="0D0202"/>
                </a:solidFill>
                <a:effectLst/>
              </a:rPr>
              <a:t>illegal </a:t>
            </a:r>
            <a:r>
              <a:rPr sz="2800" dirty="0">
                <a:solidFill>
                  <a:srgbClr val="0D0202"/>
                </a:solidFill>
                <a:effectLst/>
              </a:rPr>
              <a:t>in many </a:t>
            </a:r>
            <a:r>
              <a:rPr sz="2800" dirty="0" smtClean="0">
                <a:solidFill>
                  <a:srgbClr val="0D0202"/>
                </a:solidFill>
                <a:effectLst/>
              </a:rPr>
              <a:t>areas</a:t>
            </a:r>
            <a:r>
              <a:rPr lang="en-US" sz="2800" dirty="0" smtClean="0">
                <a:solidFill>
                  <a:srgbClr val="0D0202"/>
                </a:solidFill>
                <a:effectLst/>
              </a:rPr>
              <a:t>)</a:t>
            </a:r>
            <a:endParaRPr sz="2800" dirty="0">
              <a:solidFill>
                <a:srgbClr val="0D0202"/>
              </a:solidFill>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68">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6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6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6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6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68">
                                            <p:txEl>
                                              <p:pRg st="4" end="4"/>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68">
                                            <p:txEl>
                                              <p:pRg st="5" end="5"/>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1" nodeType="afterEffect">
                                  <p:stCondLst>
                                    <p:cond delay="0"/>
                                  </p:stCondLst>
                                  <p:iterate>
                                    <p:tmAbs val="0"/>
                                  </p:iterate>
                                  <p:childTnLst>
                                    <p:set>
                                      <p:cBhvr>
                                        <p:cTn id="30" fill="hold"/>
                                        <p:tgtEl>
                                          <p:spTgt spid="6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iterate>
                                    <p:tmAbs val="0"/>
                                  </p:iterate>
                                  <p:childTnLst>
                                    <p:set>
                                      <p:cBhvr>
                                        <p:cTn id="34" fill="hold"/>
                                        <p:tgtEl>
                                          <p:spTgt spid="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prstGeom prst="rect">
            <a:avLst/>
          </a:prstGeom>
        </p:spPr>
        <p:txBody>
          <a:bodyPr/>
          <a:lstStyle>
            <a:lvl1pPr algn="ctr"/>
          </a:lstStyle>
          <a:p>
            <a:pPr lvl="0">
              <a:defRPr sz="1800" b="0" cap="none" spc="0">
                <a:solidFill>
                  <a:srgbClr val="000000"/>
                </a:solidFill>
                <a:effectLst/>
              </a:defRPr>
            </a:pPr>
            <a:r>
              <a:rPr sz="4800" b="1" cap="all" spc="384" dirty="0" smtClean="0">
                <a:solidFill>
                  <a:srgbClr val="3E3B39"/>
                </a:solidFill>
                <a:effectLst>
                  <a:outerShdw blurRad="25400" dist="25400" dir="5520000" rotWithShape="0">
                    <a:srgbClr val="FFFFFF">
                      <a:alpha val="72000"/>
                    </a:srgbClr>
                  </a:outerShdw>
                </a:effectLst>
              </a:rPr>
              <a:t>Progressive </a:t>
            </a:r>
            <a:r>
              <a:rPr sz="4800" b="1" cap="all" spc="384" dirty="0">
                <a:solidFill>
                  <a:srgbClr val="3E3B39"/>
                </a:solidFill>
                <a:effectLst>
                  <a:outerShdw blurRad="25400" dist="25400" dir="5520000" rotWithShape="0">
                    <a:srgbClr val="FFFFFF">
                      <a:alpha val="72000"/>
                    </a:srgbClr>
                  </a:outerShdw>
                </a:effectLst>
              </a:rPr>
              <a:t>Reform</a:t>
            </a:r>
          </a:p>
        </p:txBody>
      </p:sp>
      <p:sp>
        <p:nvSpPr>
          <p:cNvPr id="75" name="Shape 75"/>
          <p:cNvSpPr>
            <a:spLocks noGrp="1"/>
          </p:cNvSpPr>
          <p:nvPr>
            <p:ph type="body" idx="1"/>
          </p:nvPr>
        </p:nvSpPr>
        <p:spPr>
          <a:xfrm>
            <a:off x="901700" y="1371600"/>
            <a:ext cx="11201400" cy="7504113"/>
          </a:xfrm>
          <a:prstGeom prst="rect">
            <a:avLst/>
          </a:prstGeom>
        </p:spPr>
        <p:txBody>
          <a:bodyPr>
            <a:noAutofit/>
          </a:bodyPr>
          <a:lstStyle/>
          <a:p>
            <a:pPr marL="226695" lvl="0" indent="-226695" defTabSz="297941">
              <a:spcBef>
                <a:spcPts val="1800"/>
              </a:spcBef>
              <a:buSzPct val="30000"/>
              <a:defRPr sz="1800">
                <a:solidFill>
                  <a:srgbClr val="000000"/>
                </a:solidFill>
                <a:effectLst/>
              </a:defRPr>
            </a:pPr>
            <a:r>
              <a:rPr sz="3200" dirty="0">
                <a:solidFill>
                  <a:srgbClr val="922D00"/>
                </a:solidFill>
                <a:effectLst/>
              </a:rPr>
              <a:t>Cities and National Politics</a:t>
            </a:r>
          </a:p>
          <a:p>
            <a:pPr marL="453390" lvl="1" indent="-226695" defTabSz="297941">
              <a:spcBef>
                <a:spcPts val="1800"/>
              </a:spcBef>
              <a:buSzPct val="30000"/>
              <a:defRPr sz="1800">
                <a:solidFill>
                  <a:srgbClr val="000000"/>
                </a:solidFill>
                <a:effectLst/>
              </a:defRPr>
            </a:pPr>
            <a:r>
              <a:rPr sz="2400" b="1" dirty="0">
                <a:solidFill>
                  <a:srgbClr val="0D0202"/>
                </a:solidFill>
                <a:effectLst/>
              </a:rPr>
              <a:t>Upton Sinclair - </a:t>
            </a:r>
            <a:r>
              <a:rPr sz="2400" b="1" i="1" dirty="0">
                <a:solidFill>
                  <a:srgbClr val="0D0202"/>
                </a:solidFill>
                <a:effectLst/>
              </a:rPr>
              <a:t>The Jungle</a:t>
            </a:r>
            <a:r>
              <a:rPr sz="2400" b="1" dirty="0">
                <a:solidFill>
                  <a:srgbClr val="0D0202"/>
                </a:solidFill>
                <a:effectLst/>
              </a:rPr>
              <a:t> (1906)</a:t>
            </a:r>
          </a:p>
          <a:p>
            <a:pPr marL="680084" lvl="2" indent="-226695" defTabSz="297941">
              <a:spcBef>
                <a:spcPts val="1800"/>
              </a:spcBef>
              <a:buSzPct val="30000"/>
              <a:defRPr sz="1800">
                <a:solidFill>
                  <a:srgbClr val="000000"/>
                </a:solidFill>
                <a:effectLst/>
              </a:defRPr>
            </a:pPr>
            <a:r>
              <a:rPr sz="2400" dirty="0">
                <a:solidFill>
                  <a:srgbClr val="0D0202"/>
                </a:solidFill>
                <a:effectLst/>
              </a:rPr>
              <a:t>Helped inspire the Meat Inspection Act and Pure Food and Drug Act (1906)</a:t>
            </a:r>
          </a:p>
          <a:p>
            <a:pPr marL="453390" lvl="1" indent="-226695" defTabSz="297941">
              <a:spcBef>
                <a:spcPts val="1800"/>
              </a:spcBef>
              <a:buSzPct val="30000"/>
              <a:defRPr sz="1800">
                <a:solidFill>
                  <a:srgbClr val="000000"/>
                </a:solidFill>
                <a:effectLst/>
              </a:defRPr>
            </a:pPr>
            <a:r>
              <a:rPr sz="2400" b="1" dirty="0">
                <a:solidFill>
                  <a:srgbClr val="0D0202"/>
                </a:solidFill>
                <a:effectLst/>
              </a:rPr>
              <a:t>National Consumer’s League (NCL) - led by Florence Kelley</a:t>
            </a:r>
          </a:p>
          <a:p>
            <a:pPr marL="680084" lvl="2" indent="-226695" defTabSz="297941">
              <a:spcBef>
                <a:spcPts val="1800"/>
              </a:spcBef>
              <a:buSzPct val="30000"/>
              <a:defRPr sz="1800">
                <a:solidFill>
                  <a:srgbClr val="000000"/>
                </a:solidFill>
                <a:effectLst/>
              </a:defRPr>
            </a:pPr>
            <a:r>
              <a:rPr sz="2400" dirty="0">
                <a:solidFill>
                  <a:srgbClr val="0D0202"/>
                </a:solidFill>
                <a:effectLst/>
              </a:rPr>
              <a:t>Advocated laws to protect workers</a:t>
            </a:r>
          </a:p>
          <a:p>
            <a:pPr marL="453390" lvl="1" indent="-226695" defTabSz="297941">
              <a:spcBef>
                <a:spcPts val="1800"/>
              </a:spcBef>
              <a:buSzPct val="30000"/>
              <a:defRPr sz="1800">
                <a:solidFill>
                  <a:srgbClr val="000000"/>
                </a:solidFill>
                <a:effectLst/>
              </a:defRPr>
            </a:pPr>
            <a:r>
              <a:rPr sz="2400" b="1" dirty="0">
                <a:solidFill>
                  <a:srgbClr val="0D0202"/>
                </a:solidFill>
                <a:effectLst/>
              </a:rPr>
              <a:t>Triangle Shirtwaist Factory Fire - March 25, 1911</a:t>
            </a:r>
          </a:p>
          <a:p>
            <a:pPr marL="680084" lvl="2" indent="-226695" defTabSz="297941">
              <a:spcBef>
                <a:spcPts val="1800"/>
              </a:spcBef>
              <a:buSzPct val="30000"/>
              <a:defRPr sz="1800">
                <a:solidFill>
                  <a:srgbClr val="000000"/>
                </a:solidFill>
                <a:effectLst/>
              </a:defRPr>
            </a:pPr>
            <a:r>
              <a:rPr sz="2400" dirty="0">
                <a:solidFill>
                  <a:srgbClr val="0D0202"/>
                </a:solidFill>
                <a:effectLst/>
              </a:rPr>
              <a:t>146 employees died - average age was 19</a:t>
            </a:r>
          </a:p>
          <a:p>
            <a:pPr marL="680084" lvl="2" indent="-226695" defTabSz="297941">
              <a:spcBef>
                <a:spcPts val="1800"/>
              </a:spcBef>
              <a:buSzPct val="30000"/>
              <a:defRPr sz="1800">
                <a:solidFill>
                  <a:srgbClr val="000000"/>
                </a:solidFill>
                <a:effectLst/>
              </a:defRPr>
            </a:pPr>
            <a:r>
              <a:rPr sz="2400" dirty="0">
                <a:solidFill>
                  <a:srgbClr val="0D0202"/>
                </a:solidFill>
                <a:effectLst/>
              </a:rPr>
              <a:t>Alfred Smith - NY state legislator and future presidential candidate established a commission to investigate the </a:t>
            </a:r>
            <a:r>
              <a:rPr sz="2400" dirty="0" smtClean="0">
                <a:solidFill>
                  <a:srgbClr val="0D0202"/>
                </a:solidFill>
                <a:effectLst/>
              </a:rPr>
              <a:t>disaster</a:t>
            </a:r>
            <a:r>
              <a:rPr lang="en-US" sz="2400" dirty="0" smtClean="0">
                <a:solidFill>
                  <a:srgbClr val="0D0202"/>
                </a:solidFill>
                <a:effectLst/>
              </a:rPr>
              <a:t> and helped inspire new laws</a:t>
            </a:r>
            <a:endParaRPr sz="2400" dirty="0">
              <a:solidFill>
                <a:srgbClr val="0D0202"/>
              </a:solidFill>
              <a:effectLst/>
            </a:endParaRPr>
          </a:p>
          <a:p>
            <a:pPr marL="680084" lvl="2" indent="-226695" defTabSz="297941">
              <a:spcBef>
                <a:spcPts val="1800"/>
              </a:spcBef>
              <a:buSzPct val="30000"/>
              <a:defRPr sz="1800">
                <a:solidFill>
                  <a:srgbClr val="000000"/>
                </a:solidFill>
                <a:effectLst/>
              </a:defRPr>
            </a:pPr>
            <a:r>
              <a:rPr sz="2400" dirty="0" smtClean="0">
                <a:solidFill>
                  <a:srgbClr val="0D0202"/>
                </a:solidFill>
                <a:effectLst/>
              </a:rPr>
              <a:t>Frances </a:t>
            </a:r>
            <a:r>
              <a:rPr sz="2400" dirty="0">
                <a:solidFill>
                  <a:srgbClr val="0D0202"/>
                </a:solidFill>
                <a:effectLst/>
              </a:rPr>
              <a:t>Perkins </a:t>
            </a:r>
            <a:r>
              <a:rPr lang="en-US" sz="2400" dirty="0" smtClean="0">
                <a:solidFill>
                  <a:srgbClr val="0D0202"/>
                </a:solidFill>
                <a:effectLst/>
              </a:rPr>
              <a:t>–</a:t>
            </a:r>
            <a:r>
              <a:rPr sz="2400" dirty="0" smtClean="0">
                <a:solidFill>
                  <a:srgbClr val="0D0202"/>
                </a:solidFill>
                <a:effectLst/>
              </a:rPr>
              <a:t> </a:t>
            </a:r>
            <a:r>
              <a:rPr lang="en-US" sz="2400" dirty="0" smtClean="0">
                <a:solidFill>
                  <a:srgbClr val="0D0202"/>
                </a:solidFill>
                <a:effectLst/>
              </a:rPr>
              <a:t>witnessed the fire. She later became the </a:t>
            </a:r>
            <a:r>
              <a:rPr sz="2400" dirty="0" smtClean="0">
                <a:solidFill>
                  <a:srgbClr val="0D0202"/>
                </a:solidFill>
                <a:effectLst/>
              </a:rPr>
              <a:t>first </a:t>
            </a:r>
            <a:r>
              <a:rPr sz="2400" dirty="0">
                <a:solidFill>
                  <a:srgbClr val="0D0202"/>
                </a:solidFill>
                <a:effectLst/>
              </a:rPr>
              <a:t>woman appointed to a presidential cabinet </a:t>
            </a:r>
            <a:r>
              <a:rPr lang="en-US" sz="2400" dirty="0" smtClean="0">
                <a:solidFill>
                  <a:srgbClr val="0D0202"/>
                </a:solidFill>
                <a:effectLst/>
              </a:rPr>
              <a:t> - Secretary of Labor for </a:t>
            </a:r>
            <a:r>
              <a:rPr sz="2400" dirty="0" smtClean="0">
                <a:solidFill>
                  <a:srgbClr val="0D0202"/>
                </a:solidFill>
                <a:effectLst/>
              </a:rPr>
              <a:t>FDR</a:t>
            </a:r>
            <a:endParaRPr sz="2400" dirty="0">
              <a:solidFill>
                <a:srgbClr val="0D0202"/>
              </a:solidFill>
              <a:effectLst/>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75">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7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7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7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7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7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7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iterate>
                                    <p:tmAbs val="0"/>
                                  </p:iterate>
                                  <p:childTnLst>
                                    <p:set>
                                      <p:cBhvr>
                                        <p:cTn id="32" fill="hold"/>
                                        <p:tgtEl>
                                          <p:spTgt spid="7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iterate>
                                    <p:tmAbs val="0"/>
                                  </p:iterate>
                                  <p:childTnLst>
                                    <p:set>
                                      <p:cBhvr>
                                        <p:cTn id="36" fill="hold"/>
                                        <p:tgtEl>
                                          <p:spTgt spid="7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iterate>
                                    <p:tmAbs val="0"/>
                                  </p:iterate>
                                  <p:childTnLst>
                                    <p:set>
                                      <p:cBhvr>
                                        <p:cTn id="40" fill="hold"/>
                                        <p:tgtEl>
                                          <p:spTgt spid="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build="p" bldLvl="5"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
          <a:effectLst>
            <a:outerShdw blurRad="38100" dist="25400" dir="5760000" rotWithShape="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760000" rotWithShape="0">
            <a:srgbClr val="FFFFFF">
              <a:alpha val="3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000" b="0" i="0" u="none" strike="noStrike" cap="none" spc="0" normalizeH="0" baseline="0">
            <a:ln>
              <a:noFill/>
            </a:ln>
            <a:solidFill>
              <a:srgbClr val="3E3B39"/>
            </a:solidFill>
            <a:effectLst>
              <a:outerShdw blurRad="25400" dist="12700" dir="4920000" rotWithShape="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75451">
              <a:alpha val="90000"/>
            </a:srgbClr>
          </a:solidFill>
          <a:prstDash val="solid"/>
          <a:miter lim="400000"/>
        </a:ln>
        <a:effectLst>
          <a:outerShdw blurRad="25400" dist="25400" dir="5520000" rotWithShape="0">
            <a:srgbClr val="FFFFFF">
              <a:alpha val="72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1" u="none" strike="noStrike" cap="none" spc="0" normalizeH="0" baseline="0">
            <a:ln>
              <a:noFill/>
            </a:ln>
            <a:solidFill>
              <a:srgbClr val="5E524C"/>
            </a:solidFill>
            <a:effectLst>
              <a:outerShdw blurRad="25400" dist="25400" dir="5520000" rotWithShape="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4208</TotalTime>
  <Words>388</Words>
  <Application>Microsoft Office PowerPoint</Application>
  <PresentationFormat>Custom</PresentationFormat>
  <Paragraphs>52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New_Template5</vt:lpstr>
      <vt:lpstr>Governing the Great City</vt:lpstr>
      <vt:lpstr>Attempts to make the cities better</vt:lpstr>
      <vt:lpstr>Jacob Riis – How the Other half Lives</vt:lpstr>
      <vt:lpstr>How the Other Half Lives</vt:lpstr>
      <vt:lpstr>Cleaning up the Cities</vt:lpstr>
      <vt:lpstr>Progressive Reform</vt:lpstr>
      <vt:lpstr>Progressive Reform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the Great City</dc:title>
  <dc:creator>Chuck Zach</dc:creator>
  <cp:lastModifiedBy>Administrator</cp:lastModifiedBy>
  <cp:revision>4</cp:revision>
  <dcterms:modified xsi:type="dcterms:W3CDTF">2019-01-14T17:10:05Z</dcterms:modified>
</cp:coreProperties>
</file>